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sldIdLst>
    <p:sldId id="257" r:id="rId2"/>
    <p:sldId id="275" r:id="rId3"/>
    <p:sldId id="266" r:id="rId4"/>
    <p:sldId id="276" r:id="rId5"/>
    <p:sldId id="273" r:id="rId6"/>
    <p:sldId id="279" r:id="rId7"/>
    <p:sldId id="278" r:id="rId8"/>
    <p:sldId id="280" r:id="rId9"/>
    <p:sldId id="282" r:id="rId10"/>
    <p:sldId id="272" r:id="rId11"/>
    <p:sldId id="281" r:id="rId12"/>
    <p:sldId id="277" r:id="rId13"/>
    <p:sldId id="285" r:id="rId14"/>
    <p:sldId id="286" r:id="rId15"/>
    <p:sldId id="287" r:id="rId16"/>
    <p:sldId id="288" r:id="rId17"/>
    <p:sldId id="267" r:id="rId18"/>
    <p:sldId id="290" r:id="rId19"/>
    <p:sldId id="291" r:id="rId20"/>
  </p:sldIdLst>
  <p:sldSz cx="9144000" cy="6858000" type="screen4x3"/>
  <p:notesSz cx="6797675" cy="9929813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5B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1987924260668"/>
          <c:y val="8.3383882452301009E-2"/>
          <c:w val="0.86717699930275849"/>
          <c:h val="0.642964573622069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3.9618770322317615E-2"/>
                  <c:y val="-2.9333221348115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2D-4BFE-8674-45DA89EAC7A0}"/>
                </c:ext>
              </c:extLst>
            </c:dLbl>
            <c:dLbl>
              <c:idx val="1"/>
              <c:layout>
                <c:manualLayout>
                  <c:x val="3.2169087013847512E-2"/>
                  <c:y val="-3.081459913958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2D-4BFE-8674-45DA89EAC7A0}"/>
                </c:ext>
              </c:extLst>
            </c:dLbl>
            <c:dLbl>
              <c:idx val="2"/>
              <c:layout>
                <c:manualLayout>
                  <c:x val="2.980240274843704E-2"/>
                  <c:y val="-3.307031163358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E2D-4BFE-8674-45DA89EAC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кількість усіх звернень</c:v>
                </c:pt>
                <c:pt idx="1">
                  <c:v>кількість звернень, що надійшли поштою</c:v>
                </c:pt>
                <c:pt idx="2">
                  <c:v>кількість усних звернень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3173</c:v>
                </c:pt>
                <c:pt idx="1">
                  <c:v>2033</c:v>
                </c:pt>
                <c:pt idx="2">
                  <c:v>1140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2D-4BFE-8674-45DA89EAC7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2921387875296133E-2"/>
                  <c:y val="-2.9989151356080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E2D-4BFE-8674-45DA89EAC7A0}"/>
                </c:ext>
              </c:extLst>
            </c:dLbl>
            <c:dLbl>
              <c:idx val="1"/>
              <c:layout>
                <c:manualLayout>
                  <c:x val="4.6392783219170994E-2"/>
                  <c:y val="-2.976500437445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E2D-4BFE-8674-45DA89EAC7A0}"/>
                </c:ext>
              </c:extLst>
            </c:dLbl>
            <c:dLbl>
              <c:idx val="2"/>
              <c:layout>
                <c:manualLayout>
                  <c:x val="5.2834965751232511E-2"/>
                  <c:y val="-3.1315310586176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E2D-4BFE-8674-45DA89EAC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кількість усіх звернень</c:v>
                </c:pt>
                <c:pt idx="1">
                  <c:v>кількість звернень, що надійшли поштою</c:v>
                </c:pt>
                <c:pt idx="2">
                  <c:v>кількість усних звернень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3165</c:v>
                </c:pt>
                <c:pt idx="1">
                  <c:v>2176</c:v>
                </c:pt>
                <c:pt idx="2">
                  <c:v>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2D-4BFE-8674-45DA89EAC7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0493952"/>
        <c:axId val="80503936"/>
        <c:axId val="0"/>
      </c:bar3DChart>
      <c:catAx>
        <c:axId val="80493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503936"/>
        <c:crosses val="autoZero"/>
        <c:auto val="1"/>
        <c:lblAlgn val="ctr"/>
        <c:lblOffset val="100"/>
        <c:noMultiLvlLbl val="0"/>
      </c:catAx>
      <c:valAx>
        <c:axId val="80503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493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047457482449128"/>
          <c:y val="0.89389133858268099"/>
          <c:w val="0.31769583680088781"/>
          <c:h val="9.2024146981627891E-2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uk-UA" sz="18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Питома</a:t>
            </a:r>
            <a:r>
              <a:rPr lang="uk-UA" sz="1800" b="1" cap="none" spc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вага звернень громадян пільгових категорій, що надійшли до </a:t>
            </a:r>
            <a:r>
              <a:rPr lang="uk-UA" sz="1800" b="1" cap="none" spc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Оболонської</a:t>
            </a:r>
            <a:r>
              <a:rPr lang="uk-UA" sz="1800" b="1" cap="none" spc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районної в місті Києві державної адміністрації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uk-UA" sz="1800" b="1" cap="none" spc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 01.01.2019 по 30.09.2019 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77777777777779E-2"/>
          <c:y val="0.14161169437153689"/>
          <c:w val="0.86944444444444668"/>
          <c:h val="0.803508165645958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звернень, з них: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18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9D21-48E4-9589-E7BFEEE914DE}"/>
              </c:ext>
            </c:extLst>
          </c:dPt>
          <c:dPt>
            <c:idx val="1"/>
            <c:bubble3D val="0"/>
            <c:explosion val="23"/>
            <c:extLst>
              <c:ext xmlns:c16="http://schemas.microsoft.com/office/drawing/2014/chart" uri="{C3380CC4-5D6E-409C-BE32-E72D297353CC}">
                <c16:uniqueId val="{00000001-9D21-48E4-9589-E7BFEEE914DE}"/>
              </c:ext>
            </c:extLst>
          </c:dPt>
          <c:dPt>
            <c:idx val="2"/>
            <c:bubble3D val="0"/>
            <c:explosion val="18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D21-48E4-9589-E7BFEEE914DE}"/>
              </c:ext>
            </c:extLst>
          </c:dPt>
          <c:dPt>
            <c:idx val="3"/>
            <c:bubble3D val="0"/>
            <c:explosion val="17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21-48E4-9589-E7BFEEE914DE}"/>
              </c:ext>
            </c:extLst>
          </c:dPt>
          <c:dPt>
            <c:idx val="4"/>
            <c:bubble3D val="0"/>
            <c:explosion val="2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D21-48E4-9589-E7BFEEE914DE}"/>
              </c:ext>
            </c:extLst>
          </c:dPt>
          <c:dPt>
            <c:idx val="5"/>
            <c:bubble3D val="0"/>
            <c:explosion val="1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D21-48E4-9589-E7BFEEE914DE}"/>
              </c:ext>
            </c:extLst>
          </c:dPt>
          <c:dLbls>
            <c:dLbl>
              <c:idx val="0"/>
              <c:layout>
                <c:manualLayout>
                  <c:x val="-2.4084645669291411E-3"/>
                  <c:y val="-7.71592300962379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21-48E4-9589-E7BFEEE914DE}"/>
                </c:ext>
              </c:extLst>
            </c:dLbl>
            <c:dLbl>
              <c:idx val="1"/>
              <c:layout>
                <c:manualLayout>
                  <c:x val="1.5428149606299221E-2"/>
                  <c:y val="3.48323126275883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21-48E4-9589-E7BFEEE914DE}"/>
                </c:ext>
              </c:extLst>
            </c:dLbl>
            <c:dLbl>
              <c:idx val="2"/>
              <c:layout>
                <c:manualLayout>
                  <c:x val="8.4427110673665803E-2"/>
                  <c:y val="0.178657334499854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21-48E4-9589-E7BFEEE914DE}"/>
                </c:ext>
              </c:extLst>
            </c:dLbl>
            <c:dLbl>
              <c:idx val="3"/>
              <c:layout>
                <c:manualLayout>
                  <c:x val="6.4845800524934404E-3"/>
                  <c:y val="-4.2940215806357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21-48E4-9589-E7BFEEE914DE}"/>
                </c:ext>
              </c:extLst>
            </c:dLbl>
            <c:dLbl>
              <c:idx val="4"/>
              <c:layout>
                <c:manualLayout>
                  <c:x val="-6.7874015748031705E-3"/>
                  <c:y val="-4.41631671041120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21-48E4-9589-E7BFEEE914DE}"/>
                </c:ext>
              </c:extLst>
            </c:dLbl>
            <c:dLbl>
              <c:idx val="5"/>
              <c:layout>
                <c:manualLayout>
                  <c:x val="8.5461231408573909E-2"/>
                  <c:y val="-1.75479731700204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21-48E4-9589-E7BFEEE914DE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від учасників та інвалідів війни</c:v>
                </c:pt>
                <c:pt idx="1">
                  <c:v>від інвалідів 1-3 групи</c:v>
                </c:pt>
                <c:pt idx="2">
                  <c:v>від ветеранів праці</c:v>
                </c:pt>
                <c:pt idx="3">
                  <c:v>від дітей війни</c:v>
                </c:pt>
                <c:pt idx="4">
                  <c:v>від членів багатодітних сімей, одиноких матерів</c:v>
                </c:pt>
                <c:pt idx="5">
                  <c:v>від учасників ЧАЕС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</c:v>
                </c:pt>
                <c:pt idx="1">
                  <c:v>93</c:v>
                </c:pt>
                <c:pt idx="2">
                  <c:v>34</c:v>
                </c:pt>
                <c:pt idx="3">
                  <c:v>18</c:v>
                </c:pt>
                <c:pt idx="4">
                  <c:v>26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21-48E4-9589-E7BFEEE914D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9876543209877"/>
          <c:y val="0.16912908921261618"/>
          <c:w val="0.75308641975308643"/>
          <c:h val="0.729086605436235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C84-4C1B-8286-28EA1687AFFB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C84-4C1B-8286-28EA1687AFFB}"/>
              </c:ext>
            </c:extLst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3C84-4C1B-8286-28EA1687AFFB}"/>
              </c:ext>
            </c:extLst>
          </c:dPt>
          <c:dLbls>
            <c:dLbl>
              <c:idx val="0"/>
              <c:layout>
                <c:manualLayout>
                  <c:x val="-6.1161235053951588E-2"/>
                  <c:y val="-0.132772627615382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84-4C1B-8286-28EA1687AFFB}"/>
                </c:ext>
              </c:extLst>
            </c:dLbl>
            <c:dLbl>
              <c:idx val="1"/>
              <c:layout>
                <c:manualLayout>
                  <c:x val="-0.13117204967434626"/>
                  <c:y val="-5.40313740965182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84-4C1B-8286-28EA1687AFFB}"/>
                </c:ext>
              </c:extLst>
            </c:dLbl>
            <c:dLbl>
              <c:idx val="2"/>
              <c:layout>
                <c:manualLayout>
                  <c:x val="9.6480995431126671E-5"/>
                  <c:y val="0.143645893702621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84-4C1B-8286-28EA1687AFFB}"/>
                </c:ext>
              </c:extLst>
            </c:dLbl>
            <c:dLbl>
              <c:idx val="3"/>
              <c:layout>
                <c:manualLayout>
                  <c:x val="-1.0885522990181784E-2"/>
                  <c:y val="-5.4728684260123208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84-4C1B-8286-28EA1687AFFB}"/>
                </c:ext>
              </c:extLst>
            </c:dLbl>
            <c:dLbl>
              <c:idx val="4"/>
              <c:layout>
                <c:manualLayout>
                  <c:x val="-5.1672317002041411E-2"/>
                  <c:y val="-5.22105461312874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84-4C1B-8286-28EA1687AFFB}"/>
                </c:ext>
              </c:extLst>
            </c:dLbl>
            <c:dLbl>
              <c:idx val="5"/>
              <c:layout>
                <c:manualLayout>
                  <c:x val="7.4602775347526004E-2"/>
                  <c:y val="-0.117544266269962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84-4C1B-8286-28EA1687AFFB}"/>
                </c:ext>
              </c:extLst>
            </c:dLbl>
            <c:dLbl>
              <c:idx val="6"/>
              <c:layout>
                <c:manualLayout>
                  <c:x val="0.18603595557499758"/>
                  <c:y val="-9.86914828954633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84-4C1B-8286-28EA1687A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комунальне господарство</c:v>
                </c:pt>
                <c:pt idx="1">
                  <c:v>житлова політика</c:v>
                </c:pt>
                <c:pt idx="2">
                  <c:v>соціальний захист</c:v>
                </c:pt>
                <c:pt idx="3">
                  <c:v>охорона здоров'я</c:v>
                </c:pt>
                <c:pt idx="4">
                  <c:v>землекористування</c:v>
                </c:pt>
                <c:pt idx="5">
                  <c:v>транспорту та зв'язку </c:v>
                </c:pt>
                <c:pt idx="6">
                  <c:v>інше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0.39500000000000002</c:v>
                </c:pt>
                <c:pt idx="1">
                  <c:v>0.28299999999999997</c:v>
                </c:pt>
                <c:pt idx="2">
                  <c:v>9.1999999999999998E-2</c:v>
                </c:pt>
                <c:pt idx="3">
                  <c:v>7.0999999999999994E-2</c:v>
                </c:pt>
                <c:pt idx="4">
                  <c:v>4.2000000000000003E-2</c:v>
                </c:pt>
                <c:pt idx="5">
                  <c:v>1.2E-2</c:v>
                </c:pt>
                <c:pt idx="6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84-4C1B-8286-28EA1687AFF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розляду</a:t>
            </a:r>
            <a:r>
              <a:rPr lang="ru-RU" sz="18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baseline="0" dirty="0" err="1" smtClean="0">
                <a:latin typeface="Times New Roman" pitchFamily="18" charset="0"/>
                <a:cs typeface="Times New Roman" pitchFamily="18" charset="0"/>
              </a:rPr>
              <a:t>звернень</a:t>
            </a:r>
            <a:r>
              <a:rPr lang="ru-RU" sz="18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baseline="0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1800" b="1" baseline="0" dirty="0" smtClean="0">
                <a:latin typeface="Times New Roman" pitchFamily="18" charset="0"/>
                <a:cs typeface="Times New Roman" pitchFamily="18" charset="0"/>
              </a:rPr>
              <a:t> в </a:t>
            </a:r>
          </a:p>
          <a:p>
            <a:pPr algn="ctr">
              <a:defRPr/>
            </a:pPr>
            <a:r>
              <a:rPr lang="uk-UA" sz="1800" b="1" baseline="0" dirty="0" err="1" smtClean="0">
                <a:latin typeface="Times New Roman" pitchFamily="18" charset="0"/>
                <a:cs typeface="Times New Roman" pitchFamily="18" charset="0"/>
              </a:rPr>
              <a:t>Оболонській</a:t>
            </a:r>
            <a:r>
              <a:rPr lang="uk-UA" sz="1800" b="1" baseline="0" dirty="0" smtClean="0">
                <a:latin typeface="Times New Roman" pitchFamily="18" charset="0"/>
                <a:cs typeface="Times New Roman" pitchFamily="18" charset="0"/>
              </a:rPr>
              <a:t> районній в місті Києві державній адміністрації </a:t>
            </a:r>
            <a:endParaRPr lang="en-US" sz="1800" b="1" baseline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800" b="1" baseline="0" dirty="0" smtClean="0">
                <a:latin typeface="Times New Roman" pitchFamily="18" charset="0"/>
                <a:cs typeface="Times New Roman" pitchFamily="18" charset="0"/>
              </a:rPr>
              <a:t>за період з 01.01.2019 до 30.09.2019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718744531933524"/>
          <c:y val="5.555555555555545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00000000000011E-2"/>
          <c:y val="0.18975984251968536"/>
          <c:w val="0.84444444444444633"/>
          <c:h val="0.77943409157188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0-2164-4469-979F-8E0D5FB4F3A4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2164-4469-979F-8E0D5FB4F3A4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2-2164-4469-979F-8E0D5FB4F3A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2164-4469-979F-8E0D5FB4F3A4}"/>
              </c:ext>
            </c:extLst>
          </c:dPt>
          <c:dLbls>
            <c:dLbl>
              <c:idx val="0"/>
              <c:layout>
                <c:manualLayout>
                  <c:x val="2.7808562992126012E-2"/>
                  <c:y val="3.43146689997083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64-4469-979F-8E0D5FB4F3A4}"/>
                </c:ext>
              </c:extLst>
            </c:dLbl>
            <c:dLbl>
              <c:idx val="2"/>
              <c:layout>
                <c:manualLayout>
                  <c:x val="-0.22227569991251087"/>
                  <c:y val="-0.546714639836687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64-4469-979F-8E0D5FB4F3A4}"/>
                </c:ext>
              </c:extLst>
            </c:dLbl>
            <c:dLbl>
              <c:idx val="3"/>
              <c:layout>
                <c:manualLayout>
                  <c:x val="1.0410214348206475E-2"/>
                  <c:y val="-2.18557888597258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64-4469-979F-8E0D5FB4F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вирішено позитивно</c:v>
                </c:pt>
                <c:pt idx="2">
                  <c:v>дано розяснення</c:v>
                </c:pt>
                <c:pt idx="3">
                  <c:v>інше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303</c:v>
                </c:pt>
                <c:pt idx="2">
                  <c:v>2685</c:v>
                </c:pt>
                <c:pt idx="3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64-4469-979F-8E0D5FB4F3A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00000000000011E-2"/>
          <c:y val="9.0638442921907827E-2"/>
          <c:w val="0.84444444444444633"/>
          <c:h val="0.82738112281419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кореспондент: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explosion val="13"/>
            <c:extLst>
              <c:ext xmlns:c16="http://schemas.microsoft.com/office/drawing/2014/chart" uri="{C3380CC4-5D6E-409C-BE32-E72D297353CC}">
                <c16:uniqueId val="{00000000-BA88-4A63-90F4-98CDC468C3BE}"/>
              </c:ext>
            </c:extLst>
          </c:dPt>
          <c:dPt>
            <c:idx val="6"/>
            <c:bubble3D val="0"/>
            <c:explosion val="0"/>
            <c:extLst>
              <c:ext xmlns:c16="http://schemas.microsoft.com/office/drawing/2014/chart" uri="{C3380CC4-5D6E-409C-BE32-E72D297353CC}">
                <c16:uniqueId val="{00000001-BA88-4A63-90F4-98CDC468C3BE}"/>
              </c:ext>
            </c:extLst>
          </c:dPt>
          <c:dLbls>
            <c:dLbl>
              <c:idx val="0"/>
              <c:layout>
                <c:manualLayout>
                  <c:x val="-7.560252624671919E-2"/>
                  <c:y val="-0.12454751375256175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КМДА</a:t>
                    </a:r>
                    <a:r>
                      <a:rPr lang="ru-RU" sz="1200" dirty="0"/>
                      <a:t>
</a:t>
                    </a:r>
                    <a:r>
                      <a:rPr lang="ru-RU" sz="1200" dirty="0" smtClean="0"/>
                      <a:t>37, 3%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88-4A63-90F4-98CDC468C3B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88-4A63-90F4-98CDC468C3B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88-4A63-90F4-98CDC468C3B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88-4A63-90F4-98CDC468C3BE}"/>
                </c:ext>
              </c:extLst>
            </c:dLbl>
            <c:dLbl>
              <c:idx val="4"/>
              <c:layout>
                <c:manualLayout>
                  <c:x val="-5.9441491688538933E-2"/>
                  <c:y val="7.953676245014863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Народні депутати України
</a:t>
                    </a:r>
                    <a:r>
                      <a:rPr lang="ru-RU" sz="1200" dirty="0" smtClean="0"/>
                      <a:t>0,</a:t>
                    </a:r>
                    <a:r>
                      <a:rPr lang="ru-RU" sz="1200" baseline="0" dirty="0" smtClean="0"/>
                      <a:t> 6</a:t>
                    </a:r>
                    <a:r>
                      <a:rPr lang="ru-RU" sz="1200" dirty="0" smtClean="0"/>
                      <a:t>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88-4A63-90F4-98CDC468C3B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88-4A63-90F4-98CDC468C3BE}"/>
                </c:ext>
              </c:extLst>
            </c:dLbl>
            <c:dLbl>
              <c:idx val="6"/>
              <c:layout>
                <c:manualLayout>
                  <c:x val="-0.3211020341207349"/>
                  <c:y val="5.844155844155835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err="1"/>
                      <a:t>Інші</a:t>
                    </a:r>
                    <a:r>
                      <a:rPr lang="ru-RU" sz="1200" dirty="0"/>
                      <a:t> </a:t>
                    </a:r>
                    <a:r>
                      <a:rPr lang="ru-RU" sz="1200" dirty="0" err="1"/>
                      <a:t>органи</a:t>
                    </a:r>
                    <a:r>
                      <a:rPr lang="ru-RU" sz="1200" dirty="0"/>
                      <a:t> </a:t>
                    </a:r>
                    <a:r>
                      <a:rPr lang="ru-RU" sz="1200" dirty="0" err="1"/>
                      <a:t>державної</a:t>
                    </a:r>
                    <a:r>
                      <a:rPr lang="ru-RU" sz="1200" dirty="0"/>
                      <a:t> </a:t>
                    </a:r>
                    <a:r>
                      <a:rPr lang="ru-RU" sz="1200" dirty="0" err="1"/>
                      <a:t>влади</a:t>
                    </a:r>
                    <a:r>
                      <a:rPr lang="ru-RU" sz="1200" dirty="0"/>
                      <a:t>
</a:t>
                    </a:r>
                    <a:r>
                      <a:rPr lang="ru-RU" sz="1200" dirty="0" smtClean="0"/>
                      <a:t>11, 6%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88-4A63-90F4-98CDC468C3BE}"/>
                </c:ext>
              </c:extLst>
            </c:dLbl>
            <c:dLbl>
              <c:idx val="7"/>
              <c:layout>
                <c:manualLayout>
                  <c:x val="0.17612150043744534"/>
                  <c:y val="-0.4060394419875598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Громадяни</a:t>
                    </a:r>
                    <a:r>
                      <a:rPr lang="ru-RU" sz="1200" dirty="0"/>
                      <a:t>
</a:t>
                    </a:r>
                    <a:r>
                      <a:rPr lang="ru-RU" sz="1200" dirty="0" smtClean="0"/>
                      <a:t>50,</a:t>
                    </a:r>
                    <a:r>
                      <a:rPr lang="ru-RU" sz="1200" baseline="0" dirty="0" smtClean="0"/>
                      <a:t> 5</a:t>
                    </a:r>
                    <a:r>
                      <a:rPr lang="ru-RU" sz="1200" dirty="0" smtClean="0"/>
                      <a:t>%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88-4A63-90F4-98CDC468C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КМДА</c:v>
                </c:pt>
                <c:pt idx="1">
                  <c:v>адміністрація Президента</c:v>
                </c:pt>
                <c:pt idx="2">
                  <c:v>Кабінет Міністрів України</c:v>
                </c:pt>
                <c:pt idx="3">
                  <c:v>Верховна Рада України</c:v>
                </c:pt>
                <c:pt idx="4">
                  <c:v>Народні депутати України</c:v>
                </c:pt>
                <c:pt idx="5">
                  <c:v>Органи прокуратури України</c:v>
                </c:pt>
                <c:pt idx="6">
                  <c:v>Інші органи державної влади</c:v>
                </c:pt>
                <c:pt idx="7">
                  <c:v>Громадяни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1179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21</c:v>
                </c:pt>
                <c:pt idx="5">
                  <c:v>2</c:v>
                </c:pt>
                <c:pt idx="6">
                  <c:v>360</c:v>
                </c:pt>
                <c:pt idx="7">
                  <c:v>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88-4A63-90F4-98CDC468C3B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82E-2"/>
          <c:y val="2.9480533683289612E-2"/>
          <c:w val="0.96944444444444622"/>
          <c:h val="0.792246099445902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0123456790123482E-2"/>
                  <c:y val="-5.050858789610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B2-45D3-9776-16152EA009DE}"/>
                </c:ext>
              </c:extLst>
            </c:dLbl>
            <c:dLbl>
              <c:idx val="1"/>
              <c:layout>
                <c:manualLayout>
                  <c:x val="4.0123456790123462E-2"/>
                  <c:y val="-5.8926685878784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B2-45D3-9776-16152EA00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кількість усіх звернень</c:v>
                </c:pt>
                <c:pt idx="1">
                  <c:v>кількість колективних звернень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3173</c:v>
                </c:pt>
                <c:pt idx="1">
                  <c:v>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B2-45D3-9776-16152EA009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1666666666666664E-2"/>
                  <c:y val="-5.050858789610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B2-45D3-9776-16152EA009DE}"/>
                </c:ext>
              </c:extLst>
            </c:dLbl>
            <c:dLbl>
              <c:idx val="1"/>
              <c:layout>
                <c:manualLayout>
                  <c:x val="3.3950617283950615E-2"/>
                  <c:y val="-6.1732718539678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B2-45D3-9776-16152EA00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кількість усіх звернень</c:v>
                </c:pt>
                <c:pt idx="1">
                  <c:v>кількість колективних звернень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3165</c:v>
                </c:pt>
                <c:pt idx="1">
                  <c:v>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B2-45D3-9776-16152EA009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9450112"/>
        <c:axId val="79451648"/>
        <c:axId val="0"/>
      </c:bar3DChart>
      <c:catAx>
        <c:axId val="7945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451648"/>
        <c:crosses val="autoZero"/>
        <c:auto val="1"/>
        <c:lblAlgn val="ctr"/>
        <c:lblOffset val="100"/>
        <c:noMultiLvlLbl val="0"/>
      </c:catAx>
      <c:valAx>
        <c:axId val="79451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450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020548993875855"/>
          <c:y val="0.88604312481772884"/>
          <c:w val="0.23693472343734873"/>
          <c:h val="0.11194362131703797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"/>
          <c:y val="0.19419104308390023"/>
          <c:w val="0.84444444444444633"/>
          <c:h val="0.77943409157188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0-D173-4E3D-AC99-3A7D9588389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D173-4E3D-AC99-3A7D9588389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2A0741C-7F9E-47F3-B9BA-952DF083F583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</a:t>
                    </a:r>
                    <a:r>
                      <a:rPr lang="ru-RU" baseline="0" smtClean="0"/>
                      <a:t>1,3%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173-4E3D-AC99-3A7D95883892}"/>
                </c:ext>
              </c:extLst>
            </c:dLbl>
            <c:dLbl>
              <c:idx val="1"/>
              <c:layout>
                <c:manualLayout>
                  <c:x val="8.956304073102038E-2"/>
                  <c:y val="-0.6314276099915090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заяви</a:t>
                    </a:r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:endParaRPr lang="ru-RU" sz="12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клопотання</a:t>
                    </a:r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
85%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73-4E3D-AC99-3A7D95883892}"/>
                </c:ext>
              </c:extLst>
            </c:dLbl>
            <c:dLbl>
              <c:idx val="2"/>
              <c:layout>
                <c:manualLayout>
                  <c:x val="-4.1908415961893673E-2"/>
                  <c:y val="-2.902277371688634E-2"/>
                </c:manualLayout>
              </c:layout>
              <c:tx>
                <c:rich>
                  <a:bodyPr/>
                  <a:lstStyle/>
                  <a:p>
                    <a:fld id="{B7C44524-E293-4D81-9F84-3C32F5548FE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13,7%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173-4E3D-AC99-3A7D95883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пропозиції</c:v>
                </c:pt>
                <c:pt idx="1">
                  <c:v>заяви, клопотання</c:v>
                </c:pt>
                <c:pt idx="2">
                  <c:v>скарги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2690</c:v>
                </c:pt>
                <c:pt idx="2">
                  <c:v>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73-4E3D-AC99-3A7D9588389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порушували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зверненнях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Оболонської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районної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адміністрації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01.01.2019 до 30.09.2019</a:t>
            </a:r>
            <a:endParaRPr lang="uk-UA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6750000000000004E-2"/>
          <c:y val="2.222222222222225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66666666667146E-2"/>
          <c:y val="0.26753762029746286"/>
          <c:w val="0.79166666666666652"/>
          <c:h val="0.73128594342373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 тому числі питання: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0-3810-45BB-8586-F2D79865A884}"/>
              </c:ext>
            </c:extLst>
          </c:dPt>
          <c:dPt>
            <c:idx val="2"/>
            <c:bubble3D val="0"/>
            <c:spPr>
              <a:solidFill>
                <a:srgbClr val="02B5BE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3810-45BB-8586-F2D79865A884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2-3810-45BB-8586-F2D79865A884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3810-45BB-8586-F2D79865A884}"/>
              </c:ext>
            </c:extLst>
          </c:dPt>
          <c:dPt>
            <c:idx val="6"/>
            <c:bubble3D val="0"/>
            <c:explosion val="67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4-3810-45BB-8586-F2D79865A884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3810-45BB-8586-F2D79865A884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6-3810-45BB-8586-F2D79865A884}"/>
              </c:ext>
            </c:extLst>
          </c:dPt>
          <c:dPt>
            <c:idx val="1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3810-45BB-8586-F2D79865A884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8-3810-45BB-8586-F2D79865A884}"/>
              </c:ext>
            </c:extLst>
          </c:dPt>
          <c:dPt>
            <c:idx val="12"/>
            <c:bubble3D val="0"/>
            <c:spPr>
              <a:solidFill>
                <a:schemeClr val="accent3">
                  <a:lumMod val="8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3810-45BB-8586-F2D79865A884}"/>
              </c:ext>
            </c:extLst>
          </c:dPt>
          <c:dLbls>
            <c:dLbl>
              <c:idx val="0"/>
              <c:layout>
                <c:manualLayout>
                  <c:x val="8.8731408573928361E-2"/>
                  <c:y val="-9.85449110527850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0-45BB-8586-F2D79865A8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транспорту і </a:t>
                    </a:r>
                    <a:r>
                      <a:rPr lang="ru-RU" dirty="0" err="1"/>
                      <a:t>звязку</a:t>
                    </a:r>
                    <a:r>
                      <a:rPr lang="ru-RU"/>
                      <a:t>
</a:t>
                    </a:r>
                    <a:r>
                      <a:rPr lang="ru-RU" smtClean="0"/>
                      <a:t>1,3%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10-45BB-8586-F2D79865A8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соціального захисту
</a:t>
                    </a:r>
                    <a:r>
                      <a:rPr lang="ru-RU" dirty="0" smtClean="0"/>
                      <a:t>3,5%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10-45BB-8586-F2D79865A88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0-45BB-8586-F2D79865A884}"/>
                </c:ext>
              </c:extLst>
            </c:dLbl>
            <c:dLbl>
              <c:idx val="5"/>
              <c:layout>
                <c:manualLayout>
                  <c:x val="0.11820592738407699"/>
                  <c:y val="4.25925925925925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охорони </a:t>
                    </a:r>
                    <a:r>
                      <a:rPr lang="ru-RU" dirty="0"/>
                      <a:t>здоровя
</a:t>
                    </a: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0-45BB-8586-F2D79865A884}"/>
                </c:ext>
              </c:extLst>
            </c:dLbl>
            <c:dLbl>
              <c:idx val="6"/>
              <c:layout>
                <c:manualLayout>
                  <c:x val="5.0395122484689407E-2"/>
                  <c:y val="2.85870516185476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комунального господарства
</a:t>
                    </a:r>
                    <a:r>
                      <a:rPr lang="ru-RU" dirty="0" smtClean="0"/>
                      <a:t>62,7%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0-45BB-8586-F2D79865A884}"/>
                </c:ext>
              </c:extLst>
            </c:dLbl>
            <c:dLbl>
              <c:idx val="7"/>
              <c:layout>
                <c:manualLayout>
                  <c:x val="2.5322944006999141E-2"/>
                  <c:y val="0.126777048702245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житлової </a:t>
                    </a:r>
                    <a:r>
                      <a:rPr lang="ru-RU" dirty="0"/>
                      <a:t>політики
</a:t>
                    </a:r>
                    <a:r>
                      <a:rPr lang="ru-RU" dirty="0" smtClean="0"/>
                      <a:t>5,2%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10-45BB-8586-F2D79865A88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 dirty="0"/>
                      <a:t>забезпечення дотримання законності
</a:t>
                    </a:r>
                    <a:r>
                      <a:rPr lang="ru-RU" dirty="0" smtClean="0"/>
                      <a:t>6,3%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10-45BB-8586-F2D79865A88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ru-RU"/>
                      <a:t>сім'ї, дітей, молоді, гендерної рівності, фізичної культури і спорту
</a:t>
                    </a:r>
                    <a:r>
                      <a:rPr lang="ru-RU" smtClean="0"/>
                      <a:t>3,1%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10-45BB-8586-F2D79865A88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ru-RU" dirty="0"/>
                      <a:t>освіти, наукової, науково-технічної, інноваційної </a:t>
                    </a:r>
                    <a:r>
                      <a:rPr lang="ru-RU" dirty="0" err="1"/>
                      <a:t>д-сті</a:t>
                    </a:r>
                    <a:r>
                      <a:rPr lang="ru-RU"/>
                      <a:t> та інтелектуальної власності
</a:t>
                    </a:r>
                    <a:r>
                      <a:rPr lang="ru-RU" smtClean="0"/>
                      <a:t>2,4%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0-45BB-8586-F2D79865A884}"/>
                </c:ext>
              </c:extLst>
            </c:dLbl>
            <c:dLbl>
              <c:idx val="12"/>
              <c:layout>
                <c:manualLayout>
                  <c:x val="-3.5965933945756784E-2"/>
                  <c:y val="7.4176144648585812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інші
</a:t>
                    </a:r>
                    <a:r>
                      <a:rPr lang="ru-RU" dirty="0" smtClean="0"/>
                      <a:t>12,4%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10-45BB-8586-F2D79865A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аграрної політики і земельнихвідносин</c:v>
                </c:pt>
                <c:pt idx="1">
                  <c:v>транспорту і звязку</c:v>
                </c:pt>
                <c:pt idx="3">
                  <c:v>соціального захисту</c:v>
                </c:pt>
                <c:pt idx="5">
                  <c:v>охорони здоровя</c:v>
                </c:pt>
                <c:pt idx="6">
                  <c:v>комунального господарства</c:v>
                </c:pt>
                <c:pt idx="7">
                  <c:v>житлової політики</c:v>
                </c:pt>
                <c:pt idx="8">
                  <c:v>екології та природних ресурсів</c:v>
                </c:pt>
                <c:pt idx="9">
                  <c:v>забезпечення дотримання законності</c:v>
                </c:pt>
                <c:pt idx="10">
                  <c:v>сім'ї, дітей, молоді, гендерної рівності, фізичної культури і спорту</c:v>
                </c:pt>
                <c:pt idx="11">
                  <c:v>освіти, наукової, науково-технічної, інноваційної д-сті та інтелектуальної власності</c:v>
                </c:pt>
                <c:pt idx="12">
                  <c:v>інші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34</c:v>
                </c:pt>
                <c:pt idx="1">
                  <c:v>52</c:v>
                </c:pt>
                <c:pt idx="3">
                  <c:v>144</c:v>
                </c:pt>
                <c:pt idx="5">
                  <c:v>43</c:v>
                </c:pt>
                <c:pt idx="6">
                  <c:v>2564</c:v>
                </c:pt>
                <c:pt idx="7">
                  <c:v>211</c:v>
                </c:pt>
                <c:pt idx="8">
                  <c:v>34</c:v>
                </c:pt>
                <c:pt idx="9">
                  <c:v>260</c:v>
                </c:pt>
                <c:pt idx="10">
                  <c:v>128</c:v>
                </c:pt>
                <c:pt idx="11">
                  <c:v>98</c:v>
                </c:pt>
                <c:pt idx="12">
                  <c:v>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10-45BB-8586-F2D79865A88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33333333333341"/>
          <c:y val="0.14704096770512398"/>
          <c:w val="0.73333333333333361"/>
          <c:h val="0.715579900338545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A840-4397-9828-AC15874A11D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840-4397-9828-AC15874A11D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A840-4397-9828-AC15874A11D5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840-4397-9828-AC15874A11D5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A840-4397-9828-AC15874A11D5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840-4397-9828-AC15874A11D5}"/>
              </c:ext>
            </c:extLst>
          </c:dPt>
          <c:dPt>
            <c:idx val="8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A840-4397-9828-AC15874A11D5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840-4397-9828-AC15874A11D5}"/>
              </c:ext>
            </c:extLst>
          </c:dPt>
          <c:dPt>
            <c:idx val="10"/>
            <c:bubble3D val="0"/>
            <c:spPr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A840-4397-9828-AC15874A11D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840-4397-9828-AC15874A11D5}"/>
              </c:ext>
            </c:extLst>
          </c:dPt>
          <c:dLbls>
            <c:dLbl>
              <c:idx val="1"/>
              <c:layout>
                <c:manualLayout>
                  <c:x val="-5.8408792650918705E-3"/>
                  <c:y val="-8.74820267031837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40-4397-9828-AC15874A11D5}"/>
                </c:ext>
              </c:extLst>
            </c:dLbl>
            <c:dLbl>
              <c:idx val="2"/>
              <c:layout>
                <c:manualLayout>
                  <c:x val="-9.1666666666666806E-4"/>
                  <c:y val="0.104126749781277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40-4397-9828-AC15874A11D5}"/>
                </c:ext>
              </c:extLst>
            </c:dLbl>
            <c:dLbl>
              <c:idx val="3"/>
              <c:layout>
                <c:manualLayout>
                  <c:x val="-7.4342629046369305E-2"/>
                  <c:y val="4.12199256342956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40-4397-9828-AC15874A11D5}"/>
                </c:ext>
              </c:extLst>
            </c:dLbl>
            <c:dLbl>
              <c:idx val="4"/>
              <c:layout>
                <c:manualLayout>
                  <c:x val="-6.7181211723534601E-3"/>
                  <c:y val="2.23049564456616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40-4397-9828-AC15874A11D5}"/>
                </c:ext>
              </c:extLst>
            </c:dLbl>
            <c:dLbl>
              <c:idx val="5"/>
              <c:layout>
                <c:manualLayout>
                  <c:x val="-3.0826388888888889E-2"/>
                  <c:y val="0.115070371638327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40-4397-9828-AC15874A11D5}"/>
                </c:ext>
              </c:extLst>
            </c:dLbl>
            <c:dLbl>
              <c:idx val="6"/>
              <c:layout>
                <c:manualLayout>
                  <c:x val="0"/>
                  <c:y val="0.16867796416752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40-4397-9828-AC15874A11D5}"/>
                </c:ext>
              </c:extLst>
            </c:dLbl>
            <c:dLbl>
              <c:idx val="7"/>
              <c:layout>
                <c:manualLayout>
                  <c:x val="-2.6869914698162755E-2"/>
                  <c:y val="1.2879911750161659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капітальний </a:t>
                    </a:r>
                    <a:endParaRPr lang="ru-RU" smtClean="0"/>
                  </a:p>
                  <a:p>
                    <a:r>
                      <a:rPr lang="ru-RU" smtClean="0"/>
                      <a:t>ремонт</a:t>
                    </a:r>
                    <a:r>
                      <a:rPr lang="ru-RU"/>
                      <a:t>; 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40-4397-9828-AC15874A11D5}"/>
                </c:ext>
              </c:extLst>
            </c:dLbl>
            <c:dLbl>
              <c:idx val="9"/>
              <c:layout>
                <c:manualLayout>
                  <c:x val="-5.2941655730533693E-2"/>
                  <c:y val="-4.42583479148440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40-4397-9828-AC15874A11D5}"/>
                </c:ext>
              </c:extLst>
            </c:dLbl>
            <c:dLbl>
              <c:idx val="10"/>
              <c:layout>
                <c:manualLayout>
                  <c:x val="5.3534558180227468E-3"/>
                  <c:y val="-0.1047142023913677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40-4397-9828-AC15874A11D5}"/>
                </c:ext>
              </c:extLst>
            </c:dLbl>
            <c:dLbl>
              <c:idx val="11"/>
              <c:layout>
                <c:manualLayout>
                  <c:x val="4.5233705161854737E-2"/>
                  <c:y val="-2.68513050452027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40-4397-9828-AC15874A1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надання полуг з опалення та незадовільне теплопостачання </c:v>
                </c:pt>
                <c:pt idx="1">
                  <c:v>оплата комунальних послуг</c:v>
                </c:pt>
                <c:pt idx="2">
                  <c:v>поточний ремонт будинків, дахів</c:v>
                </c:pt>
                <c:pt idx="3">
                  <c:v>незадовільна робота ліфтів</c:v>
                </c:pt>
                <c:pt idx="4">
                  <c:v>благоустрій території</c:v>
                </c:pt>
                <c:pt idx="5">
                  <c:v>незадовільне водопостачання</c:v>
                </c:pt>
                <c:pt idx="6">
                  <c:v>санітарний стан будинку та прибудинкової території </c:v>
                </c:pt>
                <c:pt idx="7">
                  <c:v>капітальний ремонт</c:v>
                </c:pt>
                <c:pt idx="8">
                  <c:v>робота ОД ЖБК тощо</c:v>
                </c:pt>
                <c:pt idx="9">
                  <c:v>встановлення лічильників </c:v>
                </c:pt>
                <c:pt idx="10">
                  <c:v>електропостачання освітлення </c:v>
                </c:pt>
                <c:pt idx="11">
                  <c:v>інше 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0.13</c:v>
                </c:pt>
                <c:pt idx="1">
                  <c:v>0.12000000000000002</c:v>
                </c:pt>
                <c:pt idx="2">
                  <c:v>0.12000000000000002</c:v>
                </c:pt>
                <c:pt idx="3">
                  <c:v>0.1</c:v>
                </c:pt>
                <c:pt idx="4">
                  <c:v>0.1</c:v>
                </c:pt>
                <c:pt idx="5">
                  <c:v>9.0000000000000024E-2</c:v>
                </c:pt>
                <c:pt idx="6">
                  <c:v>8.0000000000000043E-2</c:v>
                </c:pt>
                <c:pt idx="7">
                  <c:v>6.0000000000000032E-2</c:v>
                </c:pt>
                <c:pt idx="8">
                  <c:v>0.05</c:v>
                </c:pt>
                <c:pt idx="9">
                  <c:v>4.0000000000000022E-2</c:v>
                </c:pt>
                <c:pt idx="10">
                  <c:v>3.0000000000000002E-2</c:v>
                </c:pt>
                <c:pt idx="11">
                  <c:v>8.0000000000000043E-2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40-4397-9828-AC15874A11D5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48000089732361"/>
          <c:y val="6.0012339875426118E-2"/>
          <c:w val="0.84366108082643521"/>
          <c:h val="0.820273827711834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3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6BD1-4491-AA38-CC95B6ECC4D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BD1-4491-AA38-CC95B6ECC4D1}"/>
              </c:ext>
            </c:extLst>
          </c:dPt>
          <c:dLbls>
            <c:dLbl>
              <c:idx val="0"/>
              <c:layout>
                <c:manualLayout>
                  <c:x val="-4.2421203759786454E-2"/>
                  <c:y val="-0.168854350295765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D1-4491-AA38-CC95B6ECC4D1}"/>
                </c:ext>
              </c:extLst>
            </c:dLbl>
            <c:dLbl>
              <c:idx val="1"/>
              <c:layout>
                <c:manualLayout>
                  <c:x val="0.2723518761543699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D1-4491-AA38-CC95B6ECC4D1}"/>
                </c:ext>
              </c:extLst>
            </c:dLbl>
            <c:dLbl>
              <c:idx val="2"/>
              <c:layout>
                <c:manualLayout>
                  <c:x val="1.5302019539224264E-2"/>
                  <c:y val="6.22015690362470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D1-4491-AA38-CC95B6ECC4D1}"/>
                </c:ext>
              </c:extLst>
            </c:dLbl>
            <c:dLbl>
              <c:idx val="3"/>
              <c:layout>
                <c:manualLayout>
                  <c:x val="0"/>
                  <c:y val="-4.529713636541700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D1-4491-AA38-CC95B6ECC4D1}"/>
                </c:ext>
              </c:extLst>
            </c:dLbl>
            <c:dLbl>
              <c:idx val="4"/>
              <c:layout>
                <c:manualLayout>
                  <c:x val="3.4085860795178405E-2"/>
                  <c:y val="-0.104829182209399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D1-4491-AA38-CC95B6ECC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паспортний режим</c:v>
                </c:pt>
                <c:pt idx="1">
                  <c:v>проведення масових заходів</c:v>
                </c:pt>
                <c:pt idx="2">
                  <c:v>взаємовідносини в сім'ї, з сусідами</c:v>
                </c:pt>
                <c:pt idx="3">
                  <c:v>проведення громадських слухань</c:v>
                </c:pt>
                <c:pt idx="4">
                  <c:v>інші питання забезпечення законності та правопорядку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107</c:v>
                </c:pt>
                <c:pt idx="1">
                  <c:v>41</c:v>
                </c:pt>
                <c:pt idx="2">
                  <c:v>12</c:v>
                </c:pt>
                <c:pt idx="3">
                  <c:v>5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D1-4491-AA38-CC95B6ECC4D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0.12423256663830441"/>
          <c:w val="0.80864197530864224"/>
          <c:h val="0.782401225993230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90A9-4485-B112-40120F41C31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90A9-4485-B112-40120F41C31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90A9-4485-B112-40120F41C310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90A9-4485-B112-40120F41C310}"/>
              </c:ext>
            </c:extLst>
          </c:dPt>
          <c:dLbls>
            <c:dLbl>
              <c:idx val="1"/>
              <c:layout>
                <c:manualLayout>
                  <c:x val="0.1183027121609799"/>
                  <c:y val="-7.02442772952408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A9-4485-B112-40120F41C310}"/>
                </c:ext>
              </c:extLst>
            </c:dLbl>
            <c:dLbl>
              <c:idx val="2"/>
              <c:layout>
                <c:manualLayout>
                  <c:x val="-3.3469488188976382E-2"/>
                  <c:y val="-1.81579036328843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A9-4485-B112-40120F41C310}"/>
                </c:ext>
              </c:extLst>
            </c:dLbl>
            <c:dLbl>
              <c:idx val="3"/>
              <c:layout>
                <c:manualLayout>
                  <c:x val="-2.7549941673957443E-2"/>
                  <c:y val="-3.87913025360569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A9-4485-B112-40120F41C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зарахування на квартирний облік</c:v>
                </c:pt>
                <c:pt idx="1">
                  <c:v>надання житла</c:v>
                </c:pt>
                <c:pt idx="2">
                  <c:v>приватизація житла</c:v>
                </c:pt>
                <c:pt idx="3">
                  <c:v>інші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114</c:v>
                </c:pt>
                <c:pt idx="2">
                  <c:v>27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A9-4485-B112-40120F41C31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порушували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громадяни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зверненнях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Оболонської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районної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адміністрації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01.01.2019 до 30.09.2019</a:t>
            </a:r>
            <a:endParaRPr lang="uk-UA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6750000000000004E-2"/>
          <c:y val="2.222222222222225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66666666667146E-2"/>
          <c:y val="0.26753762029746286"/>
          <c:w val="0.79166666666666652"/>
          <c:h val="0.73128594342373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 тому числі питання: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0-3810-45BB-8586-F2D79865A884}"/>
              </c:ext>
            </c:extLst>
          </c:dPt>
          <c:dPt>
            <c:idx val="2"/>
            <c:bubble3D val="0"/>
            <c:spPr>
              <a:solidFill>
                <a:srgbClr val="02B5BE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3810-45BB-8586-F2D79865A884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2-3810-45BB-8586-F2D79865A884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3810-45BB-8586-F2D79865A884}"/>
              </c:ext>
            </c:extLst>
          </c:dPt>
          <c:dPt>
            <c:idx val="6"/>
            <c:bubble3D val="0"/>
            <c:explosion val="67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4-3810-45BB-8586-F2D79865A884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3810-45BB-8586-F2D79865A884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6-3810-45BB-8586-F2D79865A884}"/>
              </c:ext>
            </c:extLst>
          </c:dPt>
          <c:dPt>
            <c:idx val="1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7-3810-45BB-8586-F2D79865A884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8-3810-45BB-8586-F2D79865A884}"/>
              </c:ext>
            </c:extLst>
          </c:dPt>
          <c:dPt>
            <c:idx val="12"/>
            <c:bubble3D val="0"/>
            <c:spPr>
              <a:solidFill>
                <a:schemeClr val="accent3">
                  <a:lumMod val="8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9-3810-45BB-8586-F2D79865A884}"/>
              </c:ext>
            </c:extLst>
          </c:dPt>
          <c:dLbls>
            <c:dLbl>
              <c:idx val="0"/>
              <c:layout>
                <c:manualLayout>
                  <c:x val="8.8731408573928361E-2"/>
                  <c:y val="-9.85449110527850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0-45BB-8586-F2D79865A8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транспорту і </a:t>
                    </a:r>
                    <a:r>
                      <a:rPr lang="ru-RU" dirty="0" err="1"/>
                      <a:t>звязку</a:t>
                    </a:r>
                    <a:r>
                      <a:rPr lang="ru-RU"/>
                      <a:t>
</a:t>
                    </a:r>
                    <a:r>
                      <a:rPr lang="ru-RU" smtClean="0"/>
                      <a:t>1,3%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10-45BB-8586-F2D79865A8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соціального захисту
</a:t>
                    </a:r>
                    <a:r>
                      <a:rPr lang="ru-RU" dirty="0" smtClean="0"/>
                      <a:t>3,5%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10-45BB-8586-F2D79865A88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0-45BB-8586-F2D79865A884}"/>
                </c:ext>
              </c:extLst>
            </c:dLbl>
            <c:dLbl>
              <c:idx val="5"/>
              <c:layout>
                <c:manualLayout>
                  <c:x val="0.11820592738407699"/>
                  <c:y val="4.25925925925925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охорони </a:t>
                    </a:r>
                    <a:r>
                      <a:rPr lang="ru-RU" dirty="0"/>
                      <a:t>здоровя
</a:t>
                    </a: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0-45BB-8586-F2D79865A884}"/>
                </c:ext>
              </c:extLst>
            </c:dLbl>
            <c:dLbl>
              <c:idx val="6"/>
              <c:layout>
                <c:manualLayout>
                  <c:x val="5.0395122484689407E-2"/>
                  <c:y val="2.85870516185476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комунального господарства
</a:t>
                    </a:r>
                    <a:r>
                      <a:rPr lang="ru-RU" dirty="0" smtClean="0"/>
                      <a:t>62,7%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0-45BB-8586-F2D79865A884}"/>
                </c:ext>
              </c:extLst>
            </c:dLbl>
            <c:dLbl>
              <c:idx val="7"/>
              <c:layout>
                <c:manualLayout>
                  <c:x val="2.5322944006999141E-2"/>
                  <c:y val="0.126777048702245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житлової </a:t>
                    </a:r>
                    <a:r>
                      <a:rPr lang="ru-RU" dirty="0"/>
                      <a:t>політики
</a:t>
                    </a:r>
                    <a:r>
                      <a:rPr lang="ru-RU" dirty="0" smtClean="0"/>
                      <a:t>5,2%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10-45BB-8586-F2D79865A88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 dirty="0"/>
                      <a:t>забезпечення дотримання законності
</a:t>
                    </a:r>
                    <a:r>
                      <a:rPr lang="ru-RU" dirty="0" smtClean="0"/>
                      <a:t>6,3%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10-45BB-8586-F2D79865A88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ru-RU"/>
                      <a:t>сім'ї, дітей, молоді, гендерної рівності, фізичної культури і спорту
</a:t>
                    </a:r>
                    <a:r>
                      <a:rPr lang="ru-RU" smtClean="0"/>
                      <a:t>3,1%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10-45BB-8586-F2D79865A88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ru-RU" dirty="0"/>
                      <a:t>освіти, наукової, науково-технічної, інноваційної </a:t>
                    </a:r>
                    <a:r>
                      <a:rPr lang="ru-RU" dirty="0" err="1"/>
                      <a:t>д-сті</a:t>
                    </a:r>
                    <a:r>
                      <a:rPr lang="ru-RU"/>
                      <a:t> та інтелектуальної власності
</a:t>
                    </a:r>
                    <a:r>
                      <a:rPr lang="ru-RU" smtClean="0"/>
                      <a:t>2,4%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0-45BB-8586-F2D79865A884}"/>
                </c:ext>
              </c:extLst>
            </c:dLbl>
            <c:dLbl>
              <c:idx val="12"/>
              <c:layout>
                <c:manualLayout>
                  <c:x val="-3.5965933945756784E-2"/>
                  <c:y val="7.4176144648585812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інші
</a:t>
                    </a:r>
                    <a:r>
                      <a:rPr lang="ru-RU" dirty="0" smtClean="0"/>
                      <a:t>12,4%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10-45BB-8586-F2D79865A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аграрної політики і земельнихвідносин</c:v>
                </c:pt>
                <c:pt idx="1">
                  <c:v>транспорту і звязку</c:v>
                </c:pt>
                <c:pt idx="3">
                  <c:v>соціального захисту</c:v>
                </c:pt>
                <c:pt idx="5">
                  <c:v>охорони здоровя</c:v>
                </c:pt>
                <c:pt idx="6">
                  <c:v>комунального господарства</c:v>
                </c:pt>
                <c:pt idx="7">
                  <c:v>житлової політики</c:v>
                </c:pt>
                <c:pt idx="8">
                  <c:v>екології та природних ресурсів</c:v>
                </c:pt>
                <c:pt idx="9">
                  <c:v>забезпечення дотримання законності</c:v>
                </c:pt>
                <c:pt idx="10">
                  <c:v>сім'ї, дітей, молоді, гендерної рівності, фізичної культури і спорту</c:v>
                </c:pt>
                <c:pt idx="11">
                  <c:v>освіти, наукової, науково-технічної, інноваційної д-сті та інтелектуальної власності</c:v>
                </c:pt>
                <c:pt idx="12">
                  <c:v>інші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34</c:v>
                </c:pt>
                <c:pt idx="1">
                  <c:v>52</c:v>
                </c:pt>
                <c:pt idx="3">
                  <c:v>144</c:v>
                </c:pt>
                <c:pt idx="5">
                  <c:v>43</c:v>
                </c:pt>
                <c:pt idx="6">
                  <c:v>2564</c:v>
                </c:pt>
                <c:pt idx="7">
                  <c:v>211</c:v>
                </c:pt>
                <c:pt idx="8">
                  <c:v>34</c:v>
                </c:pt>
                <c:pt idx="9">
                  <c:v>260</c:v>
                </c:pt>
                <c:pt idx="10">
                  <c:v>128</c:v>
                </c:pt>
                <c:pt idx="11">
                  <c:v>98</c:v>
                </c:pt>
                <c:pt idx="12">
                  <c:v>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10-45BB-8586-F2D79865A88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0.01667</cdr:x>
      <cdr:y>0.0432</cdr:y>
    </cdr:from>
    <cdr:to>
      <cdr:x>0.975</cdr:x>
      <cdr:y>0.17279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304800"/>
          <a:ext cx="8763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0.04167</cdr:x>
      <cdr:y>0.0648</cdr:y>
    </cdr:from>
    <cdr:to>
      <cdr:x>0.94167</cdr:x>
      <cdr:y>0.22679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000" y="457200"/>
          <a:ext cx="8229600" cy="1143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 rtl="0"/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Питома вага звернень громадян,</a:t>
          </a:r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 що надійшли на адресу </a:t>
          </a:r>
        </a:p>
        <a:p xmlns:a="http://schemas.openxmlformats.org/drawingml/2006/main">
          <a:pPr algn="ctr" rtl="0"/>
          <a:r>
            <a:rPr lang="uk-UA" sz="1800" b="1" baseline="0" dirty="0" err="1" smtClean="0">
              <a:latin typeface="Times New Roman" pitchFamily="18" charset="0"/>
              <a:cs typeface="Times New Roman" pitchFamily="18" charset="0"/>
            </a:rPr>
            <a:t>Оболонської</a:t>
          </a:r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 районної в місті Києві державної адміністрації </a:t>
          </a:r>
          <a:endParaRPr lang="en-US" sz="1800" b="1" baseline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rtl="0"/>
          <a:r>
            <a:rPr lang="uk-UA" sz="1800" b="1" baseline="0" dirty="0" smtClean="0">
              <a:latin typeface="Times New Roman" pitchFamily="18" charset="0"/>
              <a:cs typeface="Times New Roman" pitchFamily="18" charset="0"/>
            </a:rPr>
            <a:t>за період з 01.01.2019 до 30.09.2019</a:t>
          </a:r>
          <a:endParaRPr lang="uk-UA" sz="18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uk-U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26709-C5AF-4DA5-BEC0-7DA3F0084A9C}" type="datetimeFigureOut">
              <a:rPr lang="uk-UA" smtClean="0"/>
              <a:pPr/>
              <a:t>22.10.2019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ABD4-D434-4749-8AD1-A9A51F893C7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9ABD4-D434-4749-8AD1-A9A51F893C79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9ABD4-D434-4749-8AD1-A9A51F893C79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501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A6FCB-2B82-4B08-B39A-1B30775E9E32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ECEAF-6516-40BF-B229-05C60683EF0E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FB57C-BC6B-4532-8259-E7EC1166EE3C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5FCC5-F5B6-460C-AB8B-DA806520C590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8EAE6-C53B-4871-AA6C-490FE190B9E3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91C3E-CA3C-48EA-8395-C67D5FA0D637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725DE-9199-479A-9D31-EA03FD711AF3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B8F08-1C1F-45B6-9AA8-41DB35A1CFD5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0EE37-FA3E-4F1D-8429-E2318B9AE8FC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2F6CE-866C-4B15-B69E-DE18DCD55638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4791B-576A-469E-A4B5-50BB798AF89B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0DAE6-97D5-4C27-91F8-677858A2B017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Образец текста</a:t>
            </a:r>
          </a:p>
          <a:p>
            <a:pPr lvl="1"/>
            <a:r>
              <a:rPr lang="uk-UA" altLang="en-US" smtClean="0"/>
              <a:t>Второй уровень</a:t>
            </a:r>
          </a:p>
          <a:p>
            <a:pPr lvl="2"/>
            <a:r>
              <a:rPr lang="uk-UA" altLang="en-US" smtClean="0"/>
              <a:t>Третий уровень</a:t>
            </a:r>
          </a:p>
          <a:p>
            <a:pPr lvl="3"/>
            <a:r>
              <a:rPr lang="uk-UA" altLang="en-US" smtClean="0"/>
              <a:t>Четвертый уровень</a:t>
            </a:r>
          </a:p>
          <a:p>
            <a:pPr lvl="4"/>
            <a:r>
              <a:rPr lang="uk-UA" altLang="en-US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585BC301-29DA-46CA-B55E-45D1AFF57D79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01000" cy="1143000"/>
          </a:xfrm>
        </p:spPr>
        <p:txBody>
          <a:bodyPr/>
          <a:lstStyle/>
          <a:p>
            <a:pPr eaLnBrk="1" hangingPunct="1"/>
            <a:r>
              <a:rPr lang="uk-UA" altLang="en-US" sz="1800" b="1" dirty="0" smtClean="0">
                <a:latin typeface="Times New Roman" pitchFamily="18" charset="0"/>
                <a:cs typeface="Times New Roman" pitchFamily="18" charset="0"/>
              </a:rPr>
              <a:t>Кількість звернень громадян, що надійшли до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Оболонської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районної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адміністрації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800" b="1" dirty="0" smtClean="0">
                <a:latin typeface="Times New Roman" pitchFamily="18" charset="0"/>
                <a:cs typeface="Times New Roman" pitchFamily="18" charset="0"/>
              </a:rPr>
              <a:t>з 01.01.2019 по 30.09.2019 у порівнянні з аналогічним періодом 2018 року</a:t>
            </a:r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-228600" y="1143000"/>
          <a:ext cx="9372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порушували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пільгові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01.01.2019 по 30.09.2019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57975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752600" y="28194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4"/>
          <a:ext cx="9143999" cy="6705604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п/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Назва структурного підрозділу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Всього  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   звернень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     Дано    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роз’яснення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   Вирішено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   позитивно         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Звернення на розгляді,   </a:t>
                      </a: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термін розгляду  ще не закінчився</a:t>
                      </a:r>
                    </a:p>
                  </a:txBody>
                  <a:tcPr marL="42729" marR="427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Управляння житлово-комунального господарства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336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308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Управління будівництва, архітектури та землекористування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Відділ з питань реєстрації місця проживання/перебування фізичних осіб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Відділ торгівлі та споживчого ринку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5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Відділ з питань майна комунальної власності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Архівний відділ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Відділ з питань внутрішньої політики та зв’язків з громадськістю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8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Відділ з питань надзвичайних ситуацій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 9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Відділ управління персоналом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Сектор транспорту, енергетики та зв’язку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Центр надання адміністративних послуг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Управління освіти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117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Управління культури, туризму та охорони культурної спадщини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Управління праці та соціального захисту населення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Відділ контролю за благоустроєм та екології</a:t>
                      </a:r>
                      <a:endParaRPr lang="uk-UA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246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Відділ обліку та розподілу житлової площі</a:t>
                      </a:r>
                      <a:endParaRPr lang="uk-UA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187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161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Відділ охорони здоров’я</a:t>
                      </a:r>
                      <a:endParaRPr lang="uk-UA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КП «Керуюча компанія з обслуговування житлового фонду Оболонського району»</a:t>
                      </a:r>
                      <a:endParaRPr lang="uk-UA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2404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2182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КП по утриманню зелених насаджень</a:t>
                      </a:r>
                      <a:endParaRPr lang="uk-UA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5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КП «ШЕУ Оболонського району» КК «Київавтодор»</a:t>
                      </a:r>
                      <a:endParaRPr lang="uk-UA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2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  ВСЬОГО:</a:t>
                      </a:r>
                      <a:endParaRPr lang="uk-UA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4257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3793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</a:p>
                  </a:txBody>
                  <a:tcPr marL="42729" marR="42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3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Питома вага звернень, що надійшли до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Оболонської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районної в місті Києві державної адміністрації безпосередньо від громадян, органів державної влади, місцевого самоврядування, установ за період з 01.01.2019 до 30.09.2019 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2171700" y="2171700"/>
            <a:ext cx="533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en-US" sz="1800" b="1" dirty="0" smtClean="0">
                <a:latin typeface="Times New Roman" pitchFamily="18" charset="0"/>
                <a:cs typeface="Times New Roman" pitchFamily="18" charset="0"/>
              </a:rPr>
              <a:t>Кількість колективних звернень громадян, що надійшли до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Оболонської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районної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адміністрації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sz="1800" b="1" dirty="0" smtClean="0">
                <a:latin typeface="Times New Roman" pitchFamily="18" charset="0"/>
                <a:cs typeface="Times New Roman" pitchFamily="18" charset="0"/>
              </a:rPr>
              <a:t>з 01.01.2019 по 30.09.2019 у порівнянні з аналогічним періодом 2018 року</a:t>
            </a: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</p:nvPr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92633121"/>
              </p:ext>
            </p:extLst>
          </p:nvPr>
        </p:nvGraphicFramePr>
        <p:xfrm>
          <a:off x="0" y="0"/>
          <a:ext cx="9144000" cy="70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6781800" y="2286000"/>
            <a:ext cx="68580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Співвідношення основних питань комунального господарства, що порушували громадяни за період з 01.01.2019 по 30.09.2019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13407735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Співвідношення основних питань забезпечення дотримання законності та правопорядку, прав та свобод громадян за період з 01.01.2019 по 30.09.2019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41826045"/>
              </p:ext>
            </p:extLst>
          </p:nvPr>
        </p:nvGraphicFramePr>
        <p:xfrm>
          <a:off x="0" y="1295400"/>
          <a:ext cx="8915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Співвідношення основних питань житлової політики, що порушували громадяни за період з 01.01.2019 по 30.09.2019</a:t>
            </a: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1905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5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597</Words>
  <Application>Microsoft Office PowerPoint</Application>
  <PresentationFormat>Экран (4:3)</PresentationFormat>
  <Paragraphs>194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Оформление по умолчанию</vt:lpstr>
      <vt:lpstr>Кількість звернень громадян, що надійшли до Оболонської районної в місті Києві державної адміністрації з 01.01.2019 по 30.09.2019 у порівнянні з аналогічним періодом 2018 року</vt:lpstr>
      <vt:lpstr>Питома вага звернень, що надійшли до Оболонської  районної в місті Києві державної адміністрації безпосередньо від громадян, органів державної влади, місцевого самоврядування, установ за період з 01.01.2019 до 30.09.2019 </vt:lpstr>
      <vt:lpstr>Кількість колективних звернень громадян, що надійшли до Оболонської районної в місті Києві державної адміністрації з 01.01.2019 по 30.09.2019 у порівнянні з аналогічним періодом 2018 року</vt:lpstr>
      <vt:lpstr>Презентация PowerPoint</vt:lpstr>
      <vt:lpstr>Презентация PowerPoint</vt:lpstr>
      <vt:lpstr>Співвідношення основних питань комунального господарства, що порушували громадяни за період з 01.01.2019 по 30.09.2019</vt:lpstr>
      <vt:lpstr>Співвідношення основних питань забезпечення дотримання законності та правопорядку, прав та свобод громадян за період з 01.01.2019 по 30.09.2019</vt:lpstr>
      <vt:lpstr>Співвідношення основних питань житлової політики, що порушували громадяни за період з 01.01.2019 по 30.09.2019</vt:lpstr>
      <vt:lpstr>Презентация PowerPoint</vt:lpstr>
      <vt:lpstr>Презентация PowerPoint</vt:lpstr>
      <vt:lpstr>Співвідношення основних питань, що порушували пільгові категорії населення за період з 01.01.2019 по 30.09.2019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Наталія Г. Шумиловська</dc:creator>
  <cp:lastModifiedBy>ВРЗГ 2.</cp:lastModifiedBy>
  <cp:revision>122</cp:revision>
  <cp:lastPrinted>2019-10-07T07:27:08Z</cp:lastPrinted>
  <dcterms:created xsi:type="dcterms:W3CDTF">2018-11-21T08:48:12Z</dcterms:created>
  <dcterms:modified xsi:type="dcterms:W3CDTF">2019-10-22T14:46:15Z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