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</p:sldMasterIdLst>
  <p:sldIdLst>
    <p:sldId id="258" r:id="rId4"/>
    <p:sldId id="289" r:id="rId5"/>
    <p:sldId id="290" r:id="rId6"/>
    <p:sldId id="276" r:id="rId7"/>
    <p:sldId id="277" r:id="rId8"/>
    <p:sldId id="280" r:id="rId9"/>
    <p:sldId id="278" r:id="rId10"/>
    <p:sldId id="284" r:id="rId11"/>
    <p:sldId id="285" r:id="rId12"/>
    <p:sldId id="292" r:id="rId13"/>
    <p:sldId id="29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43" autoAdjust="0"/>
  </p:normalViewPr>
  <p:slideViewPr>
    <p:cSldViewPr snapToGrid="0">
      <p:cViewPr varScale="1">
        <p:scale>
          <a:sx n="109" d="100"/>
          <a:sy n="109" d="100"/>
        </p:scale>
        <p:origin x="67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/>
              <a:pPr/>
              <a:t>02.10.2019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6034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/>
              <a:pPr/>
              <a:t>02.10.2019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5167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/>
              <a:pPr/>
              <a:t>02.10.2019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1132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02.10.2019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7942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02.10.2019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657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02.10.2019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427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02.10.2019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220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02.10.2019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1950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02.10.2019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6089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02.10.2019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6636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02.10.2019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718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/>
              <a:pPr/>
              <a:t>02.10.2019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04309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02.10.2019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7689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02.10.2019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3925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02.10.2019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3303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02.10.2019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2187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02.10.2019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957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02.10.2019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2212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02.10.2019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9586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02.10.2019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7186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02.10.2019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8353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02.10.2019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032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/>
              <a:pPr/>
              <a:t>02.10.2019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91901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02.10.2019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8458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02.10.2019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5548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02.10.2019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6506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02.10.2019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433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/>
              <a:pPr/>
              <a:t>02.10.2019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8528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/>
              <a:pPr/>
              <a:t>02.10.2019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9632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/>
              <a:pPr/>
              <a:t>02.10.2019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2188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/>
              <a:pPr/>
              <a:t>02.10.2019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046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/>
              <a:pPr/>
              <a:t>02.10.2019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128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A438-E7CC-45E4-8AFE-C99C531DB437}" type="datetimeFigureOut">
              <a:rPr lang="ru-RU" smtClean="0"/>
              <a:pPr/>
              <a:t>02.10.2019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C231-92EB-400F-9A8A-38C7CADFEA02}" type="slidenum">
              <a:rPr lang="ru-RU" smtClean="0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1711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CA438-E7CC-45E4-8AFE-C99C531DB437}" type="datetimeFigureOut">
              <a:rPr lang="ru-RU" smtClean="0"/>
              <a:pPr/>
              <a:t>02.10.2019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0C231-92EB-400F-9A8A-38C7CADFEA02}" type="slidenum">
              <a:rPr lang="ru-RU" smtClean="0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0600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CA438-E7CC-45E4-8AFE-C99C531DB43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02.10.2019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0C231-92EB-400F-9A8A-38C7CADFEA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070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CA438-E7CC-45E4-8AFE-C99C531DB43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02.10.2019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0C231-92EB-400F-9A8A-38C7CADFEA0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22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139" y="0"/>
            <a:ext cx="9907721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391053" y="1859339"/>
            <a:ext cx="940989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COMMUNITY POLICING</a:t>
            </a:r>
            <a:endParaRPr lang="uk-UA" sz="9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77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138" y="0"/>
            <a:ext cx="9907721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24885" y="258901"/>
            <a:ext cx="9409891" cy="7170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4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Завдання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управління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патрульної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поліції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у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місті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Києві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Департаменту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патрульної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поліції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1)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Забезпечення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в межах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своїх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повноважень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реалізації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державної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політики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у сферах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забезпечення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охорони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прав і свобод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людини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інтересів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суспільства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і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держави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;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протидії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злочинності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підтримання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публічної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безпеки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і порядку,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безпеки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дорожнього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руху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2) </a:t>
            </a:r>
            <a:r>
              <a:rPr kumimoji="0" lang="uk-UA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Запобігання кримінальним, адміністративним правопорушенням, попередження</a:t>
            </a:r>
            <a:r>
              <a:rPr kumimoji="0" lang="uk-UA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виявлення та припинення кримінальних та адміністративних правопорушень, випадків насильства у сім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9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'</a:t>
            </a:r>
            <a:r>
              <a:rPr kumimoji="0" lang="uk-UA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ї, а також виявлення причин і умов, що </a:t>
            </a:r>
            <a:r>
              <a:rPr kumimoji="0" lang="uk-UA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що</a:t>
            </a:r>
            <a:r>
              <a:rPr kumimoji="0" lang="uk-UA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сприяють їх учиненню;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20000"/>
                  <a:lumOff val="80000"/>
                </a:srgb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3)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півпраця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та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взаємодія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 межах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повноважень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з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іншими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органами (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підрозділами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поліції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Міністерства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внутрішніх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справ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України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органами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державної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влади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органами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місцевого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самоврядування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громадськими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організаціями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з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питань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підтриманняпублічної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безпеки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і порядку,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забезпечення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дорожнього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руху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охорони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прав та свобод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людини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інтересів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суспільства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та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держави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протидії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злочинності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4) </a:t>
            </a:r>
            <a:r>
              <a:rPr kumimoji="0" lang="uk-UA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регулювання дорожнього руху та здійснення контролю за дотриманням ПДР його учасниками </a:t>
            </a:r>
            <a:r>
              <a:rPr kumimoji="0" lang="uk-UA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та за правомірністю експлуатації ТЗ на вулично-дорожній мережі, організація контролю за </a:t>
            </a:r>
            <a:r>
              <a:rPr kumimoji="0" lang="uk-UA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додерженням</a:t>
            </a:r>
            <a:r>
              <a:rPr kumimoji="0" lang="uk-UA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законів, інших нормативно-правових актів з питань безпеки дорожнього руху.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5)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надання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в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межах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компетенції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допомоги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особам,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які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з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особистих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економічних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соціальних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причин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або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внаслідок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надзвичайних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ситуацій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потребують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такої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допомоги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20000"/>
                    <a:lumOff val="8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28575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750"/>
              </a:spcAft>
              <a:buClrTx/>
              <a:buSzTx/>
              <a:buFontTx/>
              <a:buNone/>
              <a:tabLst/>
              <a:defRPr/>
            </a:pPr>
            <a:endParaRPr kumimoji="0" lang="uk-UA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926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139" y="0"/>
            <a:ext cx="9907721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502360" y="117763"/>
            <a:ext cx="73706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НАШІ КОНТАКТИ</a:t>
            </a:r>
            <a:endParaRPr kumimoji="0" lang="uk-UA" altLang="ru-RU" sz="5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3310" y="117763"/>
            <a:ext cx="1516215" cy="137429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02213" y="1450655"/>
            <a:ext cx="94273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ru-RU" sz="28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93763" y="1349556"/>
            <a:ext cx="964420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Виклик патруля 102 гаряча лінія (044) 287 82 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http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://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patrol.police.gov.ua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https://t.me/kyivpatrol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www.facebook.com/kyivpatrol/</a:t>
            </a:r>
            <a:endParaRPr kumimoji="0" lang="uk-UA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https://</a:t>
            </a:r>
            <a:r>
              <a:rPr kumimoji="0" 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www.youtube.com/channel/UCQpXs_sQcQiAc_ecV8-oNBQ</a:t>
            </a:r>
            <a:endParaRPr kumimoji="0" lang="uk-UA" sz="2400" b="0" i="0" u="sng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7E6E6">
                    <a:lumMod val="9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Відділ зв</a:t>
            </a:r>
            <a:r>
              <a:rPr kumimoji="0" lang="uk-UA" sz="3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9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'</a:t>
            </a: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7E6E6">
                    <a:lumMod val="9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язків з громадськістю управління патрульної поліції у м. Києві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7E6E6">
                    <a:lumMod val="9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kumimoji="0" lang="uk-UA" sz="3200" b="1" i="0" u="none" strike="noStrike" kern="1200" cap="none" spc="0" normalizeH="0" baseline="0" noProof="0" dirty="0" smtClean="0">
              <a:ln>
                <a:noFill/>
              </a:ln>
              <a:solidFill>
                <a:srgbClr val="E7E6E6">
                  <a:lumMod val="90000"/>
                </a:srgb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7E6E6">
                    <a:lumMod val="9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м. Київ, вул. Народного ополчення, 9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7E6E6">
                    <a:lumMod val="9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kyiv@patrol.police.gov.ua</a:t>
            </a:r>
            <a:endParaRPr kumimoji="0" lang="uk-UA" sz="3200" b="1" i="0" u="none" strike="noStrike" kern="1200" cap="none" spc="0" normalizeH="0" baseline="0" noProof="0" dirty="0" smtClean="0">
              <a:ln>
                <a:noFill/>
              </a:ln>
              <a:solidFill>
                <a:srgbClr val="E7E6E6">
                  <a:lumMod val="90000"/>
                </a:srgb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068-402-74-77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E7E6E6">
                  <a:lumMod val="90000"/>
                </a:srgb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50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137" y="0"/>
            <a:ext cx="9907721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24885" y="258901"/>
            <a:ext cx="9409891" cy="6708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endParaRPr lang="uk-UA" sz="1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Community</a:t>
            </a:r>
            <a:r>
              <a:rPr lang="ru-R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Policing</a:t>
            </a:r>
            <a:r>
              <a:rPr lang="ru-R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англійський термін </a:t>
            </a:r>
            <a:r>
              <a:rPr lang="uk-UA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заємодії </a:t>
            </a:r>
            <a:r>
              <a:rPr lang="uk-UA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поліції та громади</a:t>
            </a:r>
            <a:r>
              <a:rPr lang="uk-UA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36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Вона </a:t>
            </a:r>
            <a:r>
              <a:rPr lang="ru-RU" sz="36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тому, </a:t>
            </a:r>
            <a:r>
              <a:rPr lang="ru-RU" sz="36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поліція</a:t>
            </a:r>
            <a:r>
              <a:rPr lang="ru-RU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працює</a:t>
            </a:r>
            <a:r>
              <a:rPr lang="ru-RU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враховуючи</a:t>
            </a:r>
            <a:r>
              <a:rPr lang="ru-RU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думку </a:t>
            </a:r>
            <a:r>
              <a:rPr lang="ru-RU" sz="36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громади</a:t>
            </a:r>
            <a:r>
              <a:rPr lang="ru-RU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</a:t>
            </a:r>
            <a:r>
              <a:rPr lang="ru-RU" sz="36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громадського</a:t>
            </a:r>
            <a:r>
              <a:rPr lang="ru-RU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на </a:t>
            </a:r>
            <a:r>
              <a:rPr lang="ru-RU" sz="36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6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Community</a:t>
            </a:r>
            <a:r>
              <a:rPr lang="ru-RU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Policing</a:t>
            </a:r>
            <a:r>
              <a:rPr lang="ru-RU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6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постійна</a:t>
            </a:r>
            <a:r>
              <a:rPr lang="ru-RU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взаємодія</a:t>
            </a:r>
            <a:r>
              <a:rPr lang="ru-RU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поліції</a:t>
            </a:r>
            <a:r>
              <a:rPr lang="ru-RU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6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населенням</a:t>
            </a:r>
            <a:r>
              <a:rPr lang="ru-RU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місцевою</a:t>
            </a:r>
            <a:r>
              <a:rPr lang="ru-RU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владою</a:t>
            </a:r>
            <a:r>
              <a:rPr lang="ru-RU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заради</a:t>
            </a:r>
            <a:r>
              <a:rPr lang="ru-RU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спільного</a:t>
            </a:r>
            <a:r>
              <a:rPr lang="ru-RU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безпечного</a:t>
            </a:r>
            <a:r>
              <a:rPr lang="ru-RU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простору.</a:t>
            </a:r>
          </a:p>
          <a:p>
            <a:pPr algn="ctr">
              <a:defRPr/>
            </a:pPr>
            <a:r>
              <a:rPr lang="uk-UA" sz="2400" dirty="0" smtClean="0">
                <a:solidFill>
                  <a:srgbClr val="FFFF00"/>
                </a:solidFill>
              </a:rPr>
              <a:t> </a:t>
            </a:r>
            <a:endParaRPr lang="en-US" sz="2400" b="1" dirty="0" smtClean="0">
              <a:solidFill>
                <a:srgbClr val="FFFF00"/>
              </a:solidFill>
            </a:endParaRPr>
          </a:p>
          <a:p>
            <a:pPr indent="285750" algn="just">
              <a:lnSpc>
                <a:spcPct val="107000"/>
              </a:lnSpc>
              <a:spcAft>
                <a:spcPts val="750"/>
              </a:spcAft>
              <a:defRPr/>
            </a:pPr>
            <a:endParaRPr lang="uk-UA" sz="2800" b="1" dirty="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97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138" y="0"/>
            <a:ext cx="9907721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24885" y="258901"/>
            <a:ext cx="9409891" cy="686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Закон України </a:t>
            </a:r>
            <a:r>
              <a:rPr lang="uk-UA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«ПРО НАЦІОНАЛЬНУ ПОЛІЦІЮ»</a:t>
            </a:r>
            <a:endParaRPr lang="en-US" sz="3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2.</a:t>
            </a:r>
            <a:r>
              <a:rPr lang="ru-RU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поліції</a:t>
            </a:r>
            <a:endParaRPr lang="en-US" sz="3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rgbClr val="44546A">
                  <a:lumMod val="20000"/>
                  <a:lumOff val="8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Завданнями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поліції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поліцейських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у сферах:</a:t>
            </a:r>
          </a:p>
          <a:p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публічної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і порядку;</a:t>
            </a:r>
          </a:p>
          <a:p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прав і свобод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інтересів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протидії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злочинності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в межах,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визначених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законом,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особам,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особистих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причин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надзвичайних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потребують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такої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uk-UA" sz="2400" dirty="0" smtClean="0">
                <a:solidFill>
                  <a:srgbClr val="FFFF00"/>
                </a:solidFill>
              </a:rPr>
              <a:t> </a:t>
            </a:r>
            <a:endParaRPr lang="en-US" sz="2400" b="1" dirty="0" smtClean="0">
              <a:solidFill>
                <a:srgbClr val="FFFF00"/>
              </a:solidFill>
            </a:endParaRPr>
          </a:p>
          <a:p>
            <a:pPr indent="285750" algn="just">
              <a:lnSpc>
                <a:spcPct val="107000"/>
              </a:lnSpc>
              <a:spcAft>
                <a:spcPts val="750"/>
              </a:spcAft>
            </a:pPr>
            <a:endParaRPr lang="uk-UA" sz="2800" b="1" dirty="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59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138" y="0"/>
            <a:ext cx="9907721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24885" y="258901"/>
            <a:ext cx="9409891" cy="6339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Закон України </a:t>
            </a:r>
            <a:r>
              <a:rPr lang="uk-UA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«ПРО НАЦІОНАЛЬНУ ПОЛІЦІЮ»</a:t>
            </a:r>
            <a:endParaRPr lang="en-US" sz="3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3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23.</a:t>
            </a:r>
            <a:r>
              <a:rPr lang="ru-RU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повноваження</a:t>
            </a:r>
            <a:r>
              <a:rPr lang="ru-RU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поліції</a:t>
            </a:r>
            <a:endParaRPr lang="en-US" sz="3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>
              <a:solidFill>
                <a:schemeClr val="bg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600" dirty="0" err="1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Поліція</a:t>
            </a:r>
            <a:r>
              <a:rPr lang="ru-RU" sz="36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36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600" dirty="0" err="1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покладених</a:t>
            </a:r>
            <a:r>
              <a:rPr lang="ru-RU" sz="36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600" dirty="0" err="1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sz="36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sz="36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742950" indent="-742950">
              <a:buAutoNum type="arabicParenR"/>
            </a:pPr>
            <a:r>
              <a:rPr lang="ru-RU" sz="3600" dirty="0" err="1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3600" dirty="0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превентивну</a:t>
            </a:r>
            <a:r>
              <a:rPr lang="ru-RU" sz="36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600" dirty="0" err="1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профілактичну</a:t>
            </a:r>
            <a:r>
              <a:rPr lang="ru-RU" sz="36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36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спрямовану</a:t>
            </a:r>
            <a:r>
              <a:rPr lang="ru-RU" sz="36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600" dirty="0" err="1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sz="36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вчиненню</a:t>
            </a:r>
            <a:r>
              <a:rPr lang="ru-RU" sz="36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правопорушень</a:t>
            </a:r>
            <a:endParaRPr lang="ru-RU" sz="3600" dirty="0" smtClean="0">
              <a:solidFill>
                <a:schemeClr val="bg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3600" dirty="0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ru-RU" sz="3600" dirty="0">
              <a:solidFill>
                <a:schemeClr val="bg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dirty="0" smtClean="0">
                <a:solidFill>
                  <a:srgbClr val="FFFF00"/>
                </a:solidFill>
              </a:rPr>
              <a:t> </a:t>
            </a:r>
            <a:endParaRPr lang="en-US" sz="2400" b="1" dirty="0" smtClean="0">
              <a:solidFill>
                <a:srgbClr val="FFFF00"/>
              </a:solidFill>
            </a:endParaRPr>
          </a:p>
          <a:p>
            <a:pPr indent="285750" algn="just">
              <a:lnSpc>
                <a:spcPct val="107000"/>
              </a:lnSpc>
              <a:spcAft>
                <a:spcPts val="750"/>
              </a:spcAft>
            </a:pPr>
            <a:endParaRPr lang="uk-UA" sz="2800" b="1" dirty="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26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138" y="0"/>
            <a:ext cx="9907721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24885" y="258901"/>
            <a:ext cx="9409891" cy="5847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Закон України </a:t>
            </a:r>
            <a:r>
              <a:rPr lang="uk-UA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«ПРО НАЦІОНАЛЬНУ ПОЛІЦІЮ»</a:t>
            </a:r>
            <a:endParaRPr lang="en-US" sz="3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3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5.</a:t>
            </a:r>
            <a:r>
              <a:rPr lang="ru-RU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Взаємодія</a:t>
            </a:r>
            <a:r>
              <a:rPr lang="ru-RU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поліції</a:t>
            </a:r>
            <a:r>
              <a:rPr lang="ru-RU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з органами </a:t>
            </a:r>
            <a:r>
              <a:rPr lang="ru-RU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та органами </a:t>
            </a:r>
            <a:r>
              <a:rPr lang="ru-RU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місцевого</a:t>
            </a:r>
            <a:r>
              <a:rPr lang="ru-RU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самоврядування</a:t>
            </a:r>
            <a:endParaRPr lang="en-US" sz="3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solidFill>
                <a:schemeClr val="bg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200" dirty="0" err="1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Поліція</a:t>
            </a:r>
            <a:r>
              <a:rPr lang="ru-RU" sz="32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dirty="0" err="1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32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32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32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взаємодіє</a:t>
            </a:r>
            <a:r>
              <a:rPr lang="ru-RU" sz="32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органами правопорядку та </a:t>
            </a:r>
            <a:r>
              <a:rPr lang="ru-RU" sz="3200" dirty="0" err="1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32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органами </a:t>
            </a:r>
            <a:r>
              <a:rPr lang="ru-RU" sz="3200" dirty="0" err="1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32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32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200" dirty="0" err="1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32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органами </a:t>
            </a:r>
            <a:r>
              <a:rPr lang="ru-RU" sz="3200" dirty="0" err="1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місцевого</a:t>
            </a:r>
            <a:r>
              <a:rPr lang="ru-RU" sz="32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самоврядування</a:t>
            </a:r>
            <a:r>
              <a:rPr lang="ru-RU" sz="32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32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закону та </a:t>
            </a:r>
            <a:r>
              <a:rPr lang="ru-RU" sz="3200" dirty="0" err="1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32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нормативно-</a:t>
            </a:r>
            <a:r>
              <a:rPr lang="ru-RU" sz="3200" dirty="0" err="1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правових</a:t>
            </a:r>
            <a:r>
              <a:rPr lang="ru-RU" sz="32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3200" dirty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uk-UA" sz="2400" dirty="0" smtClean="0">
                <a:solidFill>
                  <a:srgbClr val="FFFF00"/>
                </a:solidFill>
              </a:rPr>
              <a:t> </a:t>
            </a:r>
            <a:endParaRPr lang="en-US" sz="2400" b="1" dirty="0" smtClean="0">
              <a:solidFill>
                <a:srgbClr val="FFFF00"/>
              </a:solidFill>
            </a:endParaRPr>
          </a:p>
          <a:p>
            <a:pPr indent="285750" algn="just">
              <a:lnSpc>
                <a:spcPct val="107000"/>
              </a:lnSpc>
              <a:spcAft>
                <a:spcPts val="750"/>
              </a:spcAft>
            </a:pPr>
            <a:endParaRPr lang="uk-UA" sz="2800" b="1" dirty="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9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138" y="0"/>
            <a:ext cx="9907721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24885" y="258901"/>
            <a:ext cx="9409891" cy="6739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Закон України </a:t>
            </a:r>
            <a:r>
              <a:rPr lang="uk-UA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«ПРО НАЦІОНАЛЬНУ ПОЛІЦІЮ»</a:t>
            </a:r>
            <a:endParaRPr lang="en-US" sz="3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400" dirty="0" smtClean="0">
              <a:solidFill>
                <a:srgbClr val="44546A">
                  <a:lumMod val="20000"/>
                  <a:lumOff val="8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11. </a:t>
            </a:r>
            <a:r>
              <a:rPr lang="ru-RU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Взаємодія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населенням</a:t>
            </a:r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на засадах </a:t>
            </a: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партнерства</a:t>
            </a:r>
          </a:p>
          <a:p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поліції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тісній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співпраці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населенням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територіальними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громадами та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громадськими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об’єднаннями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на засадах партнерства і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спрямована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задоволення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їхніх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потреб.</a:t>
            </a:r>
          </a:p>
          <a:p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2. З метою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причин та/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учинення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правопорушень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службової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підрозділів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поліції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специфіки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регіону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та проблем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територіальних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громад.</a:t>
            </a:r>
          </a:p>
          <a:p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довіри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поліції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основним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критерієм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підрозділів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поліції</a:t>
            </a:r>
            <a:r>
              <a:rPr lang="ru-RU" sz="2800" dirty="0">
                <a:solidFill>
                  <a:srgbClr val="44546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800" dirty="0" smtClean="0">
                <a:solidFill>
                  <a:srgbClr val="44546A">
                    <a:lumMod val="20000"/>
                    <a:lumOff val="80000"/>
                  </a:srgbClr>
                </a:solidFill>
              </a:rPr>
              <a:t>… </a:t>
            </a:r>
            <a:endParaRPr lang="en-US" sz="2800" b="1" dirty="0" smtClean="0">
              <a:solidFill>
                <a:srgbClr val="44546A">
                  <a:lumMod val="20000"/>
                  <a:lumOff val="80000"/>
                </a:srgbClr>
              </a:solidFill>
            </a:endParaRPr>
          </a:p>
          <a:p>
            <a:pPr indent="285750" algn="just">
              <a:lnSpc>
                <a:spcPct val="107000"/>
              </a:lnSpc>
              <a:spcAft>
                <a:spcPts val="750"/>
              </a:spcAft>
            </a:pPr>
            <a:endParaRPr lang="uk-UA" sz="2800" b="1" dirty="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137" y="0"/>
            <a:ext cx="9907721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24885" y="258901"/>
            <a:ext cx="9409891" cy="7016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Закон України </a:t>
            </a:r>
            <a:r>
              <a:rPr lang="uk-UA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«ПРО НАЦІОНАЛЬНУ ПОЛІЦІЮ»</a:t>
            </a:r>
            <a:endParaRPr lang="en-US" sz="3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1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89.</a:t>
            </a:r>
            <a:r>
              <a:rPr lang="ru-RU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Спільні</a:t>
            </a:r>
            <a:r>
              <a:rPr lang="ru-RU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проекти</a:t>
            </a:r>
            <a:r>
              <a:rPr lang="ru-RU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громадськістю</a:t>
            </a:r>
            <a:endParaRPr lang="en-US" sz="3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chemeClr val="tx2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Поліція</a:t>
            </a:r>
            <a:r>
              <a:rPr lang="ru-RU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взаємодіє</a:t>
            </a:r>
            <a:r>
              <a:rPr lang="ru-RU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громадськістю</a:t>
            </a:r>
            <a:r>
              <a:rPr lang="ru-RU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шляхом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спільних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проектів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задоволення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потреб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покращення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поліцією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покладених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Співпраця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поліцією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громадськістю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спрямована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усунення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проблем,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пов’язаних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здійсненням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поліцейської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сприяння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застосуванню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результативності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такої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Поліція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надає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підтримку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програмам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правового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пропагує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правові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закладах,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засобах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масової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у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видавничій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uk-UA" sz="2400" dirty="0" smtClean="0">
                <a:solidFill>
                  <a:srgbClr val="FFFF00"/>
                </a:solidFill>
              </a:rPr>
              <a:t> </a:t>
            </a:r>
            <a:endParaRPr lang="en-US" sz="2400" b="1" dirty="0" smtClean="0">
              <a:solidFill>
                <a:srgbClr val="FFFF00"/>
              </a:solidFill>
            </a:endParaRPr>
          </a:p>
          <a:p>
            <a:pPr indent="285750" algn="just">
              <a:lnSpc>
                <a:spcPct val="107000"/>
              </a:lnSpc>
              <a:spcAft>
                <a:spcPts val="750"/>
              </a:spcAft>
            </a:pPr>
            <a:endParaRPr lang="uk-UA" sz="2800" b="1" dirty="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74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137" y="0"/>
            <a:ext cx="9907721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24885" y="258901"/>
            <a:ext cx="9409891" cy="6339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6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lang="ru-RU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Community</a:t>
            </a:r>
            <a:r>
              <a:rPr lang="ru-RU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Policing</a:t>
            </a:r>
            <a:r>
              <a:rPr lang="uk-U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підхід у щоденній роботі поліції, побудований </a:t>
            </a:r>
            <a:r>
              <a:rPr lang="uk-UA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принципах постійної комунікації, де</a:t>
            </a:r>
            <a:r>
              <a:rPr lang="uk-UA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громада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відчувають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спільну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реагує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місцеві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й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громада;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населенням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поліцією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ефективною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приносить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індивідуальний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у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населенням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відповідними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органами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співпраця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наявний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спільний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план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превентивної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28575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750"/>
              </a:spcAft>
              <a:buClrTx/>
              <a:buSzTx/>
              <a:buFontTx/>
              <a:buNone/>
              <a:tabLst/>
              <a:defRPr/>
            </a:pPr>
            <a:endParaRPr kumimoji="0" lang="uk-UA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827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137" y="0"/>
            <a:ext cx="9907721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24885" y="258901"/>
            <a:ext cx="9409891" cy="6831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Community</a:t>
            </a:r>
            <a: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Policing</a:t>
            </a:r>
            <a:r>
              <a:rPr lang="ru-RU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3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Покращення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людей. </a:t>
            </a:r>
          </a:p>
          <a:p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надаються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поліцією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людям. </a:t>
            </a:r>
          </a:p>
          <a:p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Розбудова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взаємної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довіри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населенням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поліцією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Заохочення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людей до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участі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місцевих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громад. </a:t>
            </a:r>
          </a:p>
          <a:p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видимості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Посилення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28575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750"/>
              </a:spcAft>
              <a:buClrTx/>
              <a:buSzTx/>
              <a:buFontTx/>
              <a:buNone/>
              <a:tabLst/>
              <a:defRPr/>
            </a:pPr>
            <a:endParaRPr kumimoji="0" lang="uk-UA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528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501</Words>
  <Application>Microsoft Office PowerPoint</Application>
  <PresentationFormat>Широкий екран</PresentationFormat>
  <Paragraphs>82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слайдів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1_Тема Office</vt:lpstr>
      <vt:lpstr>3_Тема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Єлінська Валентина Василівна</cp:lastModifiedBy>
  <cp:revision>205</cp:revision>
  <dcterms:created xsi:type="dcterms:W3CDTF">2017-10-24T06:04:06Z</dcterms:created>
  <dcterms:modified xsi:type="dcterms:W3CDTF">2019-10-02T08:10:12Z</dcterms:modified>
</cp:coreProperties>
</file>